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5" r:id="rId2"/>
    <p:sldId id="257" r:id="rId3"/>
    <p:sldId id="258" r:id="rId4"/>
    <p:sldId id="260" r:id="rId5"/>
    <p:sldId id="262" r:id="rId6"/>
    <p:sldId id="264" r:id="rId7"/>
  </p:sldIdLst>
  <p:sldSz cx="9144000" cy="6858000" type="screen4x3"/>
  <p:notesSz cx="7315200" cy="96012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D"/>
    <a:srgbClr val="FFFFFE"/>
    <a:srgbClr val="0F0000"/>
    <a:srgbClr val="F2F2F2"/>
    <a:srgbClr val="FF0028"/>
    <a:srgbClr val="EE9C00"/>
    <a:srgbClr val="0000BE"/>
    <a:srgbClr val="DEDEDE"/>
    <a:srgbClr val="FFFFF4"/>
    <a:srgbClr val="FFF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E5BA180-958D-4EE2-B018-695F17B07575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26489B6-1E70-4919-BC9E-5B1DF7BB2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CAS 1: 109  Type 1 CNV in </a:t>
            </a:r>
            <a:r>
              <a:rPr lang="fr-FR" dirty="0" err="1" smtClean="0"/>
              <a:t>wet</a:t>
            </a:r>
            <a:r>
              <a:rPr lang="fr-FR" dirty="0" smtClean="0"/>
              <a:t> AMD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A0C5-4EFC-D94C-B93D-8502CB63081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44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13_DSC_0298_foleys_Präs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9" r="2383" b="9293"/>
          <a:stretch>
            <a:fillRect/>
          </a:stretch>
        </p:blipFill>
        <p:spPr bwMode="auto">
          <a:xfrm>
            <a:off x="0" y="1350963"/>
            <a:ext cx="91440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120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66725" y="268288"/>
            <a:ext cx="6208713" cy="92868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379413"/>
            <a:ext cx="463550" cy="4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03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708150"/>
            <a:ext cx="4027488" cy="44624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400" dirty="0" smtClean="0">
                <a:solidFill>
                  <a:schemeClr val="tx1"/>
                </a:solidFill>
                <a:latin typeface="+mn-lt"/>
              </a:defRPr>
            </a:lvl3pPr>
            <a:lvl4pPr marL="1081088" indent="-177800"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200" dirty="0" smtClean="0">
                <a:solidFill>
                  <a:schemeClr val="tx1"/>
                </a:solidFill>
                <a:latin typeface="+mn-lt"/>
              </a:defRPr>
            </a:lvl4pPr>
            <a:lvl5pPr marL="1438275" indent="-177800"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000" dirty="0">
                <a:solidFill>
                  <a:schemeClr val="tx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029075" cy="44624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400" dirty="0" smtClean="0">
                <a:solidFill>
                  <a:schemeClr val="tx1"/>
                </a:solidFill>
                <a:latin typeface="+mn-lt"/>
              </a:defRPr>
            </a:lvl3pPr>
            <a:lvl4pPr marL="1081088" indent="-177800"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200" dirty="0" smtClean="0">
                <a:solidFill>
                  <a:schemeClr val="tx1"/>
                </a:solidFill>
                <a:latin typeface="+mn-lt"/>
              </a:defRPr>
            </a:lvl4pPr>
            <a:lvl5pPr marL="1438275" indent="-177800"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000" dirty="0">
                <a:solidFill>
                  <a:schemeClr val="tx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50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51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02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92A052-ABE0-4F2E-AEF2-E03622F8E94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AD7BE1-26E9-43A0-A9BF-DDECF165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8150"/>
            <a:ext cx="8208963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07975"/>
            <a:ext cx="6208713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</a:t>
            </a:r>
            <a:endParaRPr lang="en-US" dirty="0" smtClean="0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 flipV="1">
            <a:off x="0" y="1258888"/>
            <a:ext cx="91408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0" name="Line 26"/>
          <p:cNvSpPr>
            <a:spLocks noChangeShapeType="1"/>
          </p:cNvSpPr>
          <p:nvPr/>
        </p:nvSpPr>
        <p:spPr bwMode="auto">
          <a:xfrm flipV="1">
            <a:off x="0" y="6569075"/>
            <a:ext cx="91408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tangle 19"/>
          <p:cNvSpPr txBox="1">
            <a:spLocks noChangeArrowheads="1"/>
          </p:cNvSpPr>
          <p:nvPr/>
        </p:nvSpPr>
        <p:spPr bwMode="auto">
          <a:xfrm>
            <a:off x="8402638" y="6643688"/>
            <a:ext cx="2778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defTabSz="798513" rtl="0" eaLnBrk="0" fontAlgn="base" hangingPunct="0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CA3F5C4-B150-4B5B-B76B-04B284BB882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4" name="TW_Footer_3"/>
          <p:cNvSpPr txBox="1">
            <a:spLocks noChangeArrowheads="1"/>
          </p:cNvSpPr>
          <p:nvPr/>
        </p:nvSpPr>
        <p:spPr bwMode="auto">
          <a:xfrm>
            <a:off x="6448425" y="6643688"/>
            <a:ext cx="11176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defTabSz="798513" rtl="0" eaLnBrk="1" fontAlgn="base" hangingPunct="1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D19C706-6E42-4E5A-953D-1BFB36ED8EBE}" type="datetime1">
              <a:rPr lang="de-DE" smtClean="0"/>
              <a:pPr>
                <a:defRPr/>
              </a:pPr>
              <a:t>01.03.2017</a:t>
            </a:fld>
            <a:endParaRPr lang="de-DE" dirty="0"/>
          </a:p>
        </p:txBody>
      </p:sp>
      <p:sp>
        <p:nvSpPr>
          <p:cNvPr id="2" name="TW_Footer_1"/>
          <p:cNvSpPr txBox="1"/>
          <p:nvPr/>
        </p:nvSpPr>
        <p:spPr>
          <a:xfrm>
            <a:off x="466724" y="6643689"/>
            <a:ext cx="5702300" cy="1619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defTabSz="798513" eaLnBrk="1" hangingPunct="1">
              <a:defRPr sz="800">
                <a:latin typeface="Arial Narrow" pitchFamily="34" charset="0"/>
              </a:defRPr>
            </a:lvl1pPr>
          </a:lstStyle>
          <a:p>
            <a:pPr lvl="0"/>
            <a:r>
              <a:rPr lang="de-DE" dirty="0" smtClean="0"/>
              <a:t>Fußzeile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379413"/>
            <a:ext cx="463550" cy="4635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3538" indent="-184150"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714375" indent="-171450"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Char char="-"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81088" indent="-177800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438275" indent="-177800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895475" indent="-177800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</a:defRPr>
      </a:lvl6pPr>
      <a:lvl7pPr marL="2352675" indent="-177800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</a:defRPr>
      </a:lvl7pPr>
      <a:lvl8pPr marL="2809875" indent="-177800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</a:defRPr>
      </a:lvl8pPr>
      <a:lvl9pPr marL="3267075" indent="-177800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91000"/>
            <a:ext cx="6208713" cy="941388"/>
          </a:xfrm>
        </p:spPr>
        <p:txBody>
          <a:bodyPr/>
          <a:lstStyle/>
          <a:p>
            <a:r>
              <a:rPr lang="en-US" sz="4000" dirty="0" smtClean="0"/>
              <a:t>GUIDE to Clinical Cases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19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Retinopathy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Courtesy of Dr. Scott Lee, East Bay Retina, Oakland, CA</a:t>
            </a:r>
            <a:endParaRPr lang="en-US" sz="2000" dirty="0"/>
          </a:p>
        </p:txBody>
      </p:sp>
      <p:pic>
        <p:nvPicPr>
          <p:cNvPr id="1026" name="Picture 2" descr="H:\marketing initiatives\Euretina flyer\DR\EBR010_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384500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marketing initiatives\Euretina flyer\DR\EBR10DR_OS 010 color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27" y="3352800"/>
            <a:ext cx="84087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marketing initiatives\Euretina flyer\DR\EBR10DR_OS 010 color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62" y="2438400"/>
            <a:ext cx="1219200" cy="121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marketing initiatives\Euretina flyer\DR\EBR10DR_OS 010 SRL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70" y="3886200"/>
            <a:ext cx="1211249" cy="12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marketing initiatives\Euretina flyer\DR\EBR10DR_OS 010DRL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84" y="5338764"/>
            <a:ext cx="1219199" cy="121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4041" y="2645947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Color depth encoded </a:t>
            </a:r>
            <a:r>
              <a:rPr lang="en-US" sz="1000" dirty="0" err="1" smtClean="0"/>
              <a:t>AngioPlex</a:t>
            </a:r>
            <a:r>
              <a:rPr lang="en-US" sz="1000" dirty="0" smtClean="0"/>
              <a:t> image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4243674"/>
            <a:ext cx="2318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Superficial Retinal Layer </a:t>
            </a:r>
            <a:r>
              <a:rPr lang="en-US" sz="1000" dirty="0" err="1" smtClean="0"/>
              <a:t>AngioPlex</a:t>
            </a:r>
            <a:r>
              <a:rPr lang="en-US" sz="1000" dirty="0" smtClean="0"/>
              <a:t> image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30451" y="5823311"/>
            <a:ext cx="2048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Deep Retinal Layer </a:t>
            </a:r>
            <a:r>
              <a:rPr lang="en-US" sz="1000" dirty="0" err="1" smtClean="0"/>
              <a:t>AngioPlex</a:t>
            </a:r>
            <a:r>
              <a:rPr lang="en-US" sz="1000" dirty="0" smtClean="0"/>
              <a:t> image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537667" y="5946421"/>
            <a:ext cx="22669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Color depth encoded </a:t>
            </a:r>
            <a:r>
              <a:rPr lang="en-US" sz="1050" dirty="0" err="1" smtClean="0"/>
              <a:t>AngioPlex</a:t>
            </a:r>
            <a:r>
              <a:rPr lang="en-US" sz="1050" dirty="0" smtClean="0"/>
              <a:t> image</a:t>
            </a:r>
          </a:p>
          <a:p>
            <a:r>
              <a:rPr lang="en-US" sz="1050" dirty="0" smtClean="0"/>
              <a:t>Overlaid onto traditional FA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828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BRVO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82296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Courtesy of Dr. Scott Lee, East Bay Retina, Oakland, CA</a:t>
            </a:r>
            <a:endParaRPr lang="en-US" sz="2000" dirty="0"/>
          </a:p>
        </p:txBody>
      </p:sp>
      <p:pic>
        <p:nvPicPr>
          <p:cNvPr id="2050" name="Picture 2" descr="C:\Users\U6VNARAV\Desktop\Interactive project--cases\_005 BRVO\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36636"/>
            <a:ext cx="3785406" cy="30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6VNARAV\Desktop\Interactive project--cases\_005 BRVO\005_Concept vs Production__5000-00006-CvsP-005-BRVOOD_19490625_Female_Angiography 3mm 245x245_20150814144133_OD_20150910094328_Angiography_Retina Depth Encoded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78" y="3276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6VNARAV\Desktop\Interactive project--cases\_005 BRVO\005_Concept vs Production__5000-00006-CvsP-005-BRVOOD_19490625_Female_Angiography 3mm 245x245_20150814144133_OD_20150910094329_Angiography_Whole Ey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08" y="2763741"/>
            <a:ext cx="1216152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6VNARAV\Desktop\Interactive project--cases\_005 BRVO\005_Concept vs Production__5000-00006-CvsP-005-BRVOOD_19490625_Female_Angiography 3mm 245x245_20150814144133_OD_20150910094330_Angiography_Custom2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63741"/>
            <a:ext cx="1216152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6VNARAV\Desktop\Interactive project--cases\_005 BRVO\005_Concept vs Production__5000-00006-CvsP-005-BRVOOD_19490625_Female_Angiography 3mm 245x245_20150814144133_OD_20150910094328_Angiography_Retina Depth Encoded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1216152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27448" y="2286000"/>
            <a:ext cx="13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Color depth encoded </a:t>
            </a:r>
            <a:r>
              <a:rPr lang="en-US" sz="1000" dirty="0" err="1" smtClean="0"/>
              <a:t>AngioPlex</a:t>
            </a:r>
            <a:r>
              <a:rPr lang="en-US" sz="1000" dirty="0" smtClean="0"/>
              <a:t> image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08824" y="2209056"/>
            <a:ext cx="1253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Superficial Retinal Layer </a:t>
            </a:r>
            <a:r>
              <a:rPr lang="en-US" sz="1000" dirty="0" err="1" smtClean="0"/>
              <a:t>AngioPlex</a:t>
            </a:r>
            <a:r>
              <a:rPr lang="en-US" sz="1000" dirty="0" smtClean="0"/>
              <a:t> image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6011" y="2252599"/>
            <a:ext cx="121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Deep Retinal Layer </a:t>
            </a:r>
            <a:r>
              <a:rPr lang="en-US" sz="1000" dirty="0" err="1" smtClean="0"/>
              <a:t>AngioPlex</a:t>
            </a:r>
            <a:r>
              <a:rPr lang="en-US" sz="1000" dirty="0" smtClean="0"/>
              <a:t> image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4833" y="5486400"/>
            <a:ext cx="22669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Color depth encoded </a:t>
            </a:r>
            <a:r>
              <a:rPr lang="en-US" sz="1050" dirty="0" err="1" smtClean="0"/>
              <a:t>AngioPlex</a:t>
            </a:r>
            <a:r>
              <a:rPr lang="en-US" sz="1050" dirty="0" smtClean="0"/>
              <a:t> image</a:t>
            </a:r>
          </a:p>
          <a:p>
            <a:r>
              <a:rPr lang="en-US" sz="1050" dirty="0" smtClean="0"/>
              <a:t>Overlaid onto traditional FA</a:t>
            </a:r>
            <a:endParaRPr lang="en-US" sz="1050" dirty="0"/>
          </a:p>
        </p:txBody>
      </p:sp>
      <p:pic>
        <p:nvPicPr>
          <p:cNvPr id="2056" name="Picture 8" descr="C:\Users\U6VNARAV\Desktop\Interactive project--cases\_005 BRVO\BRVO_001__5000-00006-CvsP-005-BRVOOD_19490625_Female_Angiography 6mm 350x350_20150814144407_OD_20151008102956 - BScan higher res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84" y="4168935"/>
            <a:ext cx="1812798" cy="120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22060" y="4564969"/>
            <a:ext cx="1583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B-scan showing blood flow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7400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RON.109.F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b="21850"/>
          <a:stretch/>
        </p:blipFill>
        <p:spPr>
          <a:xfrm>
            <a:off x="3055657" y="1905000"/>
            <a:ext cx="2795562" cy="1965875"/>
          </a:xfrm>
          <a:prstGeom prst="rect">
            <a:avLst/>
          </a:prstGeom>
        </p:spPr>
      </p:pic>
      <p:pic>
        <p:nvPicPr>
          <p:cNvPr id="3" name="Image 3" descr="GOROND.fluo.precoce.t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4" b="24726"/>
          <a:stretch/>
        </p:blipFill>
        <p:spPr>
          <a:xfrm>
            <a:off x="787080" y="3962400"/>
            <a:ext cx="2765168" cy="1830741"/>
          </a:xfrm>
          <a:prstGeom prst="rect">
            <a:avLst/>
          </a:prstGeom>
        </p:spPr>
      </p:pic>
      <p:pic>
        <p:nvPicPr>
          <p:cNvPr id="5" name="Image 4" descr="GOROND.fluo.tardive.ti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6" b="25389"/>
          <a:stretch/>
        </p:blipFill>
        <p:spPr>
          <a:xfrm>
            <a:off x="5181600" y="3962400"/>
            <a:ext cx="2828251" cy="183074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78275" y="1295400"/>
            <a:ext cx="82296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Courtesy of J.F. </a:t>
            </a:r>
            <a:r>
              <a:rPr lang="en-US" sz="2000" dirty="0" err="1" smtClean="0">
                <a:solidFill>
                  <a:schemeClr val="tx1"/>
                </a:solidFill>
              </a:rPr>
              <a:t>Korobelnik</a:t>
            </a:r>
            <a:r>
              <a:rPr lang="en-US" sz="2000" dirty="0" smtClean="0">
                <a:solidFill>
                  <a:schemeClr val="tx1"/>
                </a:solidFill>
              </a:rPr>
              <a:t>. Department of Ophthalmology, Centre </a:t>
            </a:r>
            <a:r>
              <a:rPr lang="en-US" sz="2000" dirty="0" err="1" smtClean="0">
                <a:solidFill>
                  <a:schemeClr val="tx1"/>
                </a:solidFill>
              </a:rPr>
              <a:t>Hospitalier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Universitaire</a:t>
            </a:r>
            <a:r>
              <a:rPr lang="en-US" sz="2000" dirty="0" smtClean="0">
                <a:solidFill>
                  <a:schemeClr val="tx1"/>
                </a:solidFill>
              </a:rPr>
              <a:t> de Bordeaux, Hospital </a:t>
            </a:r>
            <a:r>
              <a:rPr lang="en-US" sz="2000" dirty="0" err="1" smtClean="0">
                <a:solidFill>
                  <a:schemeClr val="tx1"/>
                </a:solidFill>
              </a:rPr>
              <a:t>Pellegrin</a:t>
            </a:r>
            <a:r>
              <a:rPr lang="en-US" sz="2000" dirty="0" smtClean="0">
                <a:solidFill>
                  <a:schemeClr val="tx1"/>
                </a:solidFill>
              </a:rPr>
              <a:t>, Bordeaux, France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152400"/>
            <a:ext cx="6208713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AMD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381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GOROND.fluo.precoce.t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"/>
          <a:stretch/>
        </p:blipFill>
        <p:spPr>
          <a:xfrm>
            <a:off x="533401" y="1295400"/>
            <a:ext cx="3505200" cy="32457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2590800"/>
            <a:ext cx="838200" cy="762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0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256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Color depth encoded </a:t>
            </a:r>
            <a:r>
              <a:rPr lang="en-US" sz="1200" dirty="0" err="1" smtClean="0"/>
              <a:t>AngioPlex</a:t>
            </a:r>
            <a:r>
              <a:rPr lang="en-US" sz="1200" dirty="0" smtClean="0"/>
              <a:t> image</a:t>
            </a:r>
          </a:p>
          <a:p>
            <a:r>
              <a:rPr lang="en-US" sz="1200" dirty="0" smtClean="0"/>
              <a:t>Overlaid onto traditional FA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5400"/>
            <a:ext cx="2362200" cy="2354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16" b="41255"/>
          <a:stretch/>
        </p:blipFill>
        <p:spPr>
          <a:xfrm>
            <a:off x="5943600" y="3962400"/>
            <a:ext cx="2362200" cy="1813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2078" y="1440956"/>
            <a:ext cx="1659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Custom </a:t>
            </a:r>
            <a:r>
              <a:rPr lang="en-US" sz="1200" dirty="0" err="1" smtClean="0"/>
              <a:t>AngioPlex</a:t>
            </a:r>
            <a:r>
              <a:rPr lang="en-US" sz="1200" dirty="0" smtClean="0"/>
              <a:t> map</a:t>
            </a:r>
          </a:p>
          <a:p>
            <a:r>
              <a:rPr lang="en-US" sz="1200" dirty="0" smtClean="0"/>
              <a:t>Overlaid onto FA. </a:t>
            </a:r>
          </a:p>
          <a:p>
            <a:r>
              <a:rPr lang="en-US" sz="1200" dirty="0" smtClean="0"/>
              <a:t>This layer illustrates the</a:t>
            </a:r>
          </a:p>
          <a:p>
            <a:r>
              <a:rPr lang="en-US" sz="1200" dirty="0" smtClean="0"/>
              <a:t>presence of CNV.</a:t>
            </a:r>
          </a:p>
          <a:p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448534" y="4176665"/>
            <a:ext cx="13902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B-scan with dashed purple lines delineating the layer</a:t>
            </a:r>
          </a:p>
          <a:p>
            <a:r>
              <a:rPr lang="en-US" sz="1200" dirty="0" smtClean="0"/>
              <a:t>selected to create the custom</a:t>
            </a:r>
          </a:p>
          <a:p>
            <a:r>
              <a:rPr lang="en-US" sz="1200" dirty="0" err="1" smtClean="0"/>
              <a:t>AngioPlex</a:t>
            </a:r>
            <a:r>
              <a:rPr lang="en-US" sz="1200" dirty="0" smtClean="0"/>
              <a:t> map.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03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GOROND.fluo.precoce.t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"/>
          <a:stretch/>
        </p:blipFill>
        <p:spPr>
          <a:xfrm>
            <a:off x="533401" y="1295400"/>
            <a:ext cx="3505200" cy="32457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2590800"/>
            <a:ext cx="838200" cy="762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0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256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Color depth encoded </a:t>
            </a:r>
            <a:r>
              <a:rPr lang="en-US" sz="1200" dirty="0" err="1" smtClean="0"/>
              <a:t>AngioPlex</a:t>
            </a:r>
            <a:r>
              <a:rPr lang="en-US" sz="1200" dirty="0" smtClean="0"/>
              <a:t> image</a:t>
            </a:r>
          </a:p>
          <a:p>
            <a:r>
              <a:rPr lang="en-US" sz="1200" dirty="0" smtClean="0"/>
              <a:t>Overlaid onto traditional FA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5400"/>
            <a:ext cx="2362200" cy="2354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16" b="41255"/>
          <a:stretch/>
        </p:blipFill>
        <p:spPr>
          <a:xfrm>
            <a:off x="5943600" y="3962400"/>
            <a:ext cx="2362200" cy="1813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2078" y="1440956"/>
            <a:ext cx="1659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Custom </a:t>
            </a:r>
            <a:r>
              <a:rPr lang="en-US" sz="1200" dirty="0" err="1" smtClean="0"/>
              <a:t>AngioPlex</a:t>
            </a:r>
            <a:r>
              <a:rPr lang="en-US" sz="1200" dirty="0" smtClean="0"/>
              <a:t> map</a:t>
            </a:r>
          </a:p>
          <a:p>
            <a:r>
              <a:rPr lang="en-US" sz="1200" dirty="0" smtClean="0"/>
              <a:t>Overlaid onto FA. </a:t>
            </a:r>
          </a:p>
          <a:p>
            <a:r>
              <a:rPr lang="en-US" sz="1200" dirty="0" smtClean="0"/>
              <a:t>This layer illustrates the</a:t>
            </a:r>
          </a:p>
          <a:p>
            <a:r>
              <a:rPr lang="en-US" sz="1200" dirty="0" smtClean="0"/>
              <a:t>presence of CNV.</a:t>
            </a:r>
          </a:p>
          <a:p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448534" y="4176665"/>
            <a:ext cx="13902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B-scan with dashed purple lines delineating the layer</a:t>
            </a:r>
          </a:p>
          <a:p>
            <a:r>
              <a:rPr lang="en-US" sz="1200" dirty="0" smtClean="0"/>
              <a:t>selected to create the custom</a:t>
            </a:r>
          </a:p>
          <a:p>
            <a:r>
              <a:rPr lang="en-US" sz="1200" dirty="0" err="1" smtClean="0"/>
              <a:t>AngioPlex</a:t>
            </a:r>
            <a:r>
              <a:rPr lang="en-US" sz="1200" dirty="0" smtClean="0"/>
              <a:t> map.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4269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" val=""/>
  <p:tag name="AGENDAPIC" val=""/>
</p:tagLst>
</file>

<file path=ppt/theme/theme1.xml><?xml version="1.0" encoding="utf-8"?>
<a:theme xmlns:a="http://schemas.openxmlformats.org/drawingml/2006/main" name="carlzeiss">
  <a:themeElements>
    <a:clrScheme name="Carl Zeiss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3B76B1"/>
      </a:accent1>
      <a:accent2>
        <a:srgbClr val="C2DEF6"/>
      </a:accent2>
      <a:accent3>
        <a:srgbClr val="B2B2B2"/>
      </a:accent3>
      <a:accent4>
        <a:srgbClr val="DEDEDE"/>
      </a:accent4>
      <a:accent5>
        <a:srgbClr val="E5E5E5"/>
      </a:accent5>
      <a:accent6>
        <a:srgbClr val="F2F2F2"/>
      </a:accent6>
      <a:hlink>
        <a:srgbClr val="C2DEF6"/>
      </a:hlink>
      <a:folHlink>
        <a:srgbClr val="3B76B1"/>
      </a:folHlink>
    </a:clrScheme>
    <a:fontScheme name="carlzei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carlzeiss_2010</Template>
  <TotalTime>0</TotalTime>
  <Words>201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Wingdings</vt:lpstr>
      <vt:lpstr>carlzeiss</vt:lpstr>
      <vt:lpstr>GUIDE to Clinical Cases</vt:lpstr>
      <vt:lpstr>Diabetic Retinopathy </vt:lpstr>
      <vt:lpstr>BRVO</vt:lpstr>
      <vt:lpstr>PowerPoint Presentation</vt:lpstr>
      <vt:lpstr>PowerPoint Presentation</vt:lpstr>
      <vt:lpstr>PowerPoint Presentation</vt:lpstr>
    </vt:vector>
  </TitlesOfParts>
  <Company>Carl Zeiss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Narayan, Veena</dc:creator>
  <cp:lastModifiedBy>Barnes, Cami</cp:lastModifiedBy>
  <cp:revision>6</cp:revision>
  <cp:lastPrinted>2017-03-01T21:05:27Z</cp:lastPrinted>
  <dcterms:created xsi:type="dcterms:W3CDTF">2015-10-14T18:08:06Z</dcterms:created>
  <dcterms:modified xsi:type="dcterms:W3CDTF">2017-03-01T21:05:44Z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_cover_word">
    <vt:lpwstr/>
  </property>
</Properties>
</file>